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56" r:id="rId2"/>
    <p:sldId id="277" r:id="rId3"/>
    <p:sldId id="265" r:id="rId4"/>
    <p:sldId id="278" r:id="rId5"/>
    <p:sldId id="263" r:id="rId6"/>
    <p:sldId id="272" r:id="rId7"/>
    <p:sldId id="280" r:id="rId8"/>
    <p:sldId id="273" r:id="rId9"/>
    <p:sldId id="282" r:id="rId10"/>
    <p:sldId id="270" r:id="rId11"/>
    <p:sldId id="283" r:id="rId12"/>
    <p:sldId id="258" r:id="rId13"/>
    <p:sldId id="279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DF1A9-5680-486A-A113-F1FE2D4063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D80AB-D56F-4925-92C1-D6B93460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2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68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F4A4-ABD3-472A-B36D-EE9B8A72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26BE4-3A3D-479C-8B6D-D4A4A840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8C126-C5CE-4133-8CB1-4AE82F32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EE8F6-EA58-442D-A283-6A14BE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67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7A08742-1653-4208-9086-BEA5A81A8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7"/>
          <a:stretch/>
        </p:blipFill>
        <p:spPr>
          <a:xfrm>
            <a:off x="731268" y="6172200"/>
            <a:ext cx="659382" cy="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F76C2-C249-4694-BFD3-76747368F5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44" y="6399554"/>
            <a:ext cx="1928813" cy="5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256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832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439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A4C294-14BE-4C71-8915-B1984F71F98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A2844DA-41B8-467A-9EE9-F52F73E866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8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06/cheers-i-hop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4ACAF-6D3E-4762-9192-F0D384167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234" y="1635000"/>
            <a:ext cx="6221689" cy="1166463"/>
          </a:xfrm>
        </p:spPr>
        <p:txBody>
          <a:bodyPr>
            <a:normAutofit/>
          </a:bodyPr>
          <a:lstStyle/>
          <a:p>
            <a:r>
              <a:rPr lang="en-US" sz="6000" dirty="0"/>
              <a:t>Wine-o-mania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18E66-1019-4E52-9449-4EC056D7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733" y="2845610"/>
            <a:ext cx="6221688" cy="179465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Kurt Held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Saurav Mitra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/>
              <a:t>Diamond Williams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400" dirty="0" err="1"/>
              <a:t>Karista</a:t>
            </a:r>
            <a:r>
              <a:rPr lang="en-US" sz="2400" dirty="0"/>
              <a:t> Williams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ne snob">
            <a:extLst>
              <a:ext uri="{FF2B5EF4-FFF2-40B4-BE49-F238E27FC236}">
                <a16:creationId xmlns:a16="http://schemas.microsoft.com/office/drawing/2014/main" id="{AE822217-B300-4D76-B06D-CBC1884128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51" y="436130"/>
            <a:ext cx="7576886" cy="59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F4F4-8DBA-4461-A315-C6161084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26432"/>
            <a:ext cx="9601200" cy="5526954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sz="6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1594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50D5-68D7-4A09-94FA-CB0E029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1538"/>
          </a:xfrm>
        </p:spPr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26ED-B8F7-4334-B5A4-4DAF2803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410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retrieved the original dataset from Kaggle. </a:t>
            </a:r>
          </a:p>
          <a:p>
            <a:r>
              <a:rPr lang="en-US" sz="2800" dirty="0"/>
              <a:t>The dataset contained 150k rows of information</a:t>
            </a:r>
          </a:p>
          <a:p>
            <a:r>
              <a:rPr lang="en-US" sz="2800" dirty="0"/>
              <a:t>Once the dataset was cleansed we had 77k </a:t>
            </a:r>
          </a:p>
          <a:p>
            <a:pPr lvl="1"/>
            <a:r>
              <a:rPr lang="en-US" sz="2800" dirty="0"/>
              <a:t>This was due to the dataset having a variety of missing values</a:t>
            </a:r>
          </a:p>
          <a:p>
            <a:r>
              <a:rPr lang="en-US" sz="2800" dirty="0"/>
              <a:t>After the dataset was cleansed we used Open Weather, USDA and Google Maps APIs to retrieve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714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7BDA-DD81-4D8C-B1FC-345AE736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41671"/>
            <a:ext cx="5579494" cy="2381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BB0DC-D014-4C6A-8D7E-474C8EAD1264}"/>
              </a:ext>
            </a:extLst>
          </p:cNvPr>
          <p:cNvSpPr txBox="1"/>
          <p:nvPr/>
        </p:nvSpPr>
        <p:spPr>
          <a:xfrm>
            <a:off x="5880479" y="1441342"/>
            <a:ext cx="6311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Ho: Wine ratings is impacted by the price and location of the wine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Ha: Wine ratings is not impacted by the price and location of the wine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8BBBD-06A6-4751-9B25-00E45EC815D5}"/>
              </a:ext>
            </a:extLst>
          </p:cNvPr>
          <p:cNvSpPr/>
          <p:nvPr/>
        </p:nvSpPr>
        <p:spPr>
          <a:xfrm>
            <a:off x="6311523" y="5103864"/>
            <a:ext cx="544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This means that the price and location has low significance to the wines rating; therefore we should accept the alternative hypothesis and reject the null hypothesis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EF1D22-0FD8-49CB-ACB0-4E13018FE9BD}"/>
              </a:ext>
            </a:extLst>
          </p:cNvPr>
          <p:cNvGrpSpPr/>
          <p:nvPr/>
        </p:nvGrpSpPr>
        <p:grpSpPr>
          <a:xfrm>
            <a:off x="873315" y="1272643"/>
            <a:ext cx="5007163" cy="5119944"/>
            <a:chOff x="2753381" y="1428750"/>
            <a:chExt cx="5007163" cy="51199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A7C2F5-E75A-4107-9930-877D15544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CE02BB-0EE5-41F5-8C93-900BC18FCF95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7F251-417C-4868-AC30-1D7B64A11554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6F4C2-189C-4066-A2F7-EE18C4B0BB98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7C9D57-553C-4B9F-9614-2ADFCAA97CD4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50DE86-8FF4-4BFE-9FEB-8F0C404E7FF5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D6233F-EAA9-49A7-A9D1-9CA233316FE1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0B9918-1D2B-4793-9BE9-8D01A40213D1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DD685C-1C1B-4B75-A933-AE21D659BE70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64E82F-2ADF-486B-ACAD-858CF6CC3E31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BC838B-CED7-4185-A399-DD14EC21301F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79149A-66A7-4672-BDDA-BF6CD012AC1A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420EFE-2E7D-4328-9FF5-B317C55FBE94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643232-C82E-4E52-8245-1A849B626D27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2C973B-BBA8-487F-9AD5-5B03519D9A27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338590-E441-4D74-938A-8767C6FDC0D1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D55E5F-DA63-4D71-8A8C-B8296F3EA728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E877A-3BBC-4271-8A1B-4CC712A2A199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84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1002172" y="1372495"/>
            <a:ext cx="422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significant </a:t>
            </a:r>
            <a:r>
              <a:rPr lang="en-US" u="sng" dirty="0"/>
              <a:t>correlation</a:t>
            </a:r>
            <a:r>
              <a:rPr lang="en-US" dirty="0"/>
              <a:t> between the cost of a wine and the ranking (points) assigned by wine critics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3138A-BFC0-4DBD-8560-ADB506404C6B}"/>
              </a:ext>
            </a:extLst>
          </p:cNvPr>
          <p:cNvSpPr txBox="1"/>
          <p:nvPr/>
        </p:nvSpPr>
        <p:spPr>
          <a:xfrm>
            <a:off x="1372644" y="3429000"/>
            <a:ext cx="34793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Ho: ρ = 0</a:t>
            </a:r>
          </a:p>
          <a:p>
            <a:pPr algn="just"/>
            <a:r>
              <a:rPr lang="en-US" sz="1400" dirty="0"/>
              <a:t>	Wine price is impacted by its rating</a:t>
            </a:r>
          </a:p>
          <a:p>
            <a:pPr algn="just"/>
            <a:r>
              <a:rPr lang="en-US" sz="1400" dirty="0"/>
              <a:t>Ha: ρ ≠ 0</a:t>
            </a:r>
          </a:p>
          <a:p>
            <a:pPr algn="just"/>
            <a:r>
              <a:rPr lang="en-US" sz="1400" dirty="0"/>
              <a:t>	Wine price is impacted by its rating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Level of significance = 1.645, with df = ∞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If r &gt; 1.645, reject the null hypothesis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Null hypothesis rejected </a:t>
            </a:r>
            <a:r>
              <a:rPr lang="en-US" sz="1400" dirty="0">
                <a:sym typeface="Wingdings" panose="05000000000000000000" pitchFamily="2" charset="2"/>
              </a:rPr>
              <a:t> there is no significant correlation 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61858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Pearson correlation coefficient between points and price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0.459867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0.453946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6096000" y="1419379"/>
            <a:ext cx="5619381" cy="2809691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5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737E56-48A5-468E-8FB2-7436FEFFD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88732"/>
              </p:ext>
            </p:extLst>
          </p:nvPr>
        </p:nvGraphicFramePr>
        <p:xfrm>
          <a:off x="928468" y="2370167"/>
          <a:ext cx="4437465" cy="908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43">
                  <a:extLst>
                    <a:ext uri="{9D8B030D-6E8A-4147-A177-3AD203B41FA5}">
                      <a16:colId xmlns:a16="http://schemas.microsoft.com/office/drawing/2014/main" val="2274509936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648778852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3908061599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2730970231"/>
                    </a:ext>
                  </a:extLst>
                </a:gridCol>
                <a:gridCol w="873543">
                  <a:extLst>
                    <a:ext uri="{9D8B030D-6E8A-4147-A177-3AD203B41FA5}">
                      <a16:colId xmlns:a16="http://schemas.microsoft.com/office/drawing/2014/main" val="298827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Good 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Outstanding </a:t>
                      </a:r>
                    </a:p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Classic Wines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1054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 for linear regression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72188"/>
                  </a:ext>
                </a:extLst>
              </a:tr>
              <a:tr h="268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652612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2095428-94B8-41E0-9914-3CDD337D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72" y="1625261"/>
            <a:ext cx="6404528" cy="36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red wine&#10;&#10;Description automatically generated">
            <a:extLst>
              <a:ext uri="{FF2B5EF4-FFF2-40B4-BE49-F238E27FC236}">
                <a16:creationId xmlns:a16="http://schemas.microsoft.com/office/drawing/2014/main" id="{B3DD9911-2A9A-4280-A502-0CA3E1E6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403" y="1452780"/>
            <a:ext cx="2719859" cy="41524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4359966" y="898698"/>
            <a:ext cx="628431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r>
              <a:rPr lang="en-US" sz="4000" dirty="0"/>
              <a:t>Location</a:t>
            </a:r>
          </a:p>
          <a:p>
            <a:pPr algn="ctr"/>
            <a:r>
              <a:rPr lang="en-US" sz="4000" dirty="0"/>
              <a:t>Rating</a:t>
            </a:r>
          </a:p>
          <a:p>
            <a:pPr algn="ctr"/>
            <a:r>
              <a:rPr lang="en-US" sz="4000" dirty="0"/>
              <a:t>Climate/Soil</a:t>
            </a:r>
          </a:p>
          <a:p>
            <a:pPr algn="ctr"/>
            <a:r>
              <a:rPr lang="en-US" sz="4000" dirty="0"/>
              <a:t>Price</a:t>
            </a:r>
          </a:p>
          <a:p>
            <a:pPr algn="ctr"/>
            <a:r>
              <a:rPr lang="en-US" sz="4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36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B0923BF-64EA-477F-80A2-973814577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971" y="3106647"/>
            <a:ext cx="5627029" cy="37513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9938D-FA69-419F-B93A-0CD25B6DC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4" y="1395413"/>
            <a:ext cx="5486411" cy="37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3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Price and Overall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02006-A6C7-48C4-9297-130E49167F2B}"/>
              </a:ext>
            </a:extLst>
          </p:cNvPr>
          <p:cNvSpPr txBox="1"/>
          <p:nvPr/>
        </p:nvSpPr>
        <p:spPr>
          <a:xfrm>
            <a:off x="3536079" y="1582083"/>
            <a:ext cx="539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wine ratings drive prices?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18966B-3B91-4F41-9C9E-B1F33330F6C6}"/>
              </a:ext>
            </a:extLst>
          </p:cNvPr>
          <p:cNvGrpSpPr/>
          <p:nvPr/>
        </p:nvGrpSpPr>
        <p:grpSpPr>
          <a:xfrm>
            <a:off x="1753107" y="2263752"/>
            <a:ext cx="9601199" cy="3809227"/>
            <a:chOff x="6347334" y="3300929"/>
            <a:chExt cx="5619381" cy="2809691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1216E20-11CB-4962-AD5C-EC4FBFA0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34" y="3300929"/>
              <a:ext cx="5619381" cy="280969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0B46D-5252-4089-953C-81F41226500E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71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F888B2-EA77-405D-BD13-BFD1CAD0D81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6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D8C7CB-17A2-4C1A-AE60-05F0E0BF04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812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526B2A-8B41-4507-8EA0-286E91F20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09687" y="3552825"/>
              <a:ext cx="0" cy="212448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318153-1492-4264-9216-C59A582511E8}"/>
                </a:ext>
              </a:extLst>
            </p:cNvPr>
            <p:cNvSpPr txBox="1"/>
            <p:nvPr/>
          </p:nvSpPr>
          <p:spPr>
            <a:xfrm>
              <a:off x="7010400" y="4133850"/>
              <a:ext cx="752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(80-84)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($5-$225)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F9BBC-0C1F-45F9-8809-92A5C0698FB9}"/>
                </a:ext>
              </a:extLst>
            </p:cNvPr>
            <p:cNvSpPr txBox="1"/>
            <p:nvPr/>
          </p:nvSpPr>
          <p:spPr>
            <a:xfrm>
              <a:off x="8139123" y="4133850"/>
              <a:ext cx="971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Very Good 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(85-89)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($4-$500)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6D4C97-DD35-4F55-9CEB-846B393EE0A8}"/>
                </a:ext>
              </a:extLst>
            </p:cNvPr>
            <p:cNvSpPr txBox="1"/>
            <p:nvPr/>
          </p:nvSpPr>
          <p:spPr>
            <a:xfrm>
              <a:off x="9204720" y="4133850"/>
              <a:ext cx="971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Outstanding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(90-94)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($8-$1100)</a:t>
              </a:r>
            </a:p>
            <a:p>
              <a:pPr algn="ctr"/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AEB3F0-7B38-4DF0-8EC3-797B03B451BC}"/>
                </a:ext>
              </a:extLst>
            </p:cNvPr>
            <p:cNvSpPr txBox="1"/>
            <p:nvPr/>
          </p:nvSpPr>
          <p:spPr>
            <a:xfrm>
              <a:off x="10061885" y="3574827"/>
              <a:ext cx="971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Classic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Wine</a:t>
              </a:r>
            </a:p>
            <a:p>
              <a:pPr algn="ctr"/>
              <a:r>
                <a:rPr lang="en-US" sz="800" dirty="0">
                  <a:solidFill>
                    <a:srgbClr val="FF0000"/>
                  </a:solidFill>
                </a:rPr>
                <a:t>(95-100)</a:t>
              </a:r>
            </a:p>
            <a:p>
              <a:pPr algn="ctr"/>
              <a:r>
                <a:rPr lang="en-US" sz="800" dirty="0">
                  <a:solidFill>
                    <a:srgbClr val="00B050"/>
                  </a:solidFill>
                </a:rPr>
                <a:t>($20-$1400)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21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357A-B134-400E-B429-A2350361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and locating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2E07-895D-4B08-A5EE-2E708F1B23D6}"/>
              </a:ext>
            </a:extLst>
          </p:cNvPr>
          <p:cNvSpPr txBox="1"/>
          <p:nvPr/>
        </p:nvSpPr>
        <p:spPr>
          <a:xfrm>
            <a:off x="8627166" y="5164345"/>
            <a:ext cx="262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0: rating</a:t>
            </a:r>
          </a:p>
          <a:p>
            <a:r>
              <a:rPr lang="en-US" dirty="0"/>
              <a:t>1: price</a:t>
            </a:r>
          </a:p>
          <a:p>
            <a:r>
              <a:rPr lang="en-US" dirty="0"/>
              <a:t>2: latitude</a:t>
            </a:r>
          </a:p>
          <a:p>
            <a:r>
              <a:rPr lang="en-US" dirty="0"/>
              <a:t>3:longitude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EB47CD-F20C-49FA-8E7C-EB2F32FBFCBC}"/>
              </a:ext>
            </a:extLst>
          </p:cNvPr>
          <p:cNvGrpSpPr/>
          <p:nvPr/>
        </p:nvGrpSpPr>
        <p:grpSpPr>
          <a:xfrm>
            <a:off x="2753381" y="1428750"/>
            <a:ext cx="5007163" cy="5119944"/>
            <a:chOff x="2753381" y="1428750"/>
            <a:chExt cx="5007163" cy="5119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619F0E-37CB-40AD-99C7-99BC160AB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850" b="-1"/>
            <a:stretch/>
          </p:blipFill>
          <p:spPr>
            <a:xfrm>
              <a:off x="2753381" y="1428750"/>
              <a:ext cx="5007163" cy="511994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01818A-C2B5-45A0-81FD-7C1668B3F5E2}"/>
                </a:ext>
              </a:extLst>
            </p:cNvPr>
            <p:cNvGrpSpPr/>
            <p:nvPr/>
          </p:nvGrpSpPr>
          <p:grpSpPr>
            <a:xfrm>
              <a:off x="3401798" y="2491409"/>
              <a:ext cx="4218205" cy="3600924"/>
              <a:chOff x="3401798" y="2491409"/>
              <a:chExt cx="4218205" cy="3600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D3EBEB-76C7-4CCC-AA3D-C5F1622F7BCC}"/>
                  </a:ext>
                </a:extLst>
              </p:cNvPr>
              <p:cNvSpPr txBox="1"/>
              <p:nvPr/>
            </p:nvSpPr>
            <p:spPr>
              <a:xfrm>
                <a:off x="340580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DEE3CE-43B1-4E7B-96BE-14958B7585F4}"/>
                  </a:ext>
                </a:extLst>
              </p:cNvPr>
              <p:cNvSpPr txBox="1"/>
              <p:nvPr/>
            </p:nvSpPr>
            <p:spPr>
              <a:xfrm>
                <a:off x="4571999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566ACD-8501-42E3-8B11-ADA97639124D}"/>
                  </a:ext>
                </a:extLst>
              </p:cNvPr>
              <p:cNvSpPr txBox="1"/>
              <p:nvPr/>
            </p:nvSpPr>
            <p:spPr>
              <a:xfrm>
                <a:off x="6737055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67C1A2-1F5A-4F2D-BC40-53A3B7CAF2AE}"/>
                  </a:ext>
                </a:extLst>
              </p:cNvPr>
              <p:cNvSpPr txBox="1"/>
              <p:nvPr/>
            </p:nvSpPr>
            <p:spPr>
              <a:xfrm>
                <a:off x="5678556" y="46863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77726-8404-4821-B4D7-B959D26A269C}"/>
                  </a:ext>
                </a:extLst>
              </p:cNvPr>
              <p:cNvSpPr txBox="1"/>
              <p:nvPr/>
            </p:nvSpPr>
            <p:spPr>
              <a:xfrm>
                <a:off x="4571999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DB46A-4377-4273-9A1E-2612580C1F66}"/>
                  </a:ext>
                </a:extLst>
              </p:cNvPr>
              <p:cNvSpPr txBox="1"/>
              <p:nvPr/>
            </p:nvSpPr>
            <p:spPr>
              <a:xfrm>
                <a:off x="3401798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0.476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F0E996-5B39-4C65-AEEF-0895B3CD942C}"/>
                  </a:ext>
                </a:extLst>
              </p:cNvPr>
              <p:cNvSpPr txBox="1"/>
              <p:nvPr/>
            </p:nvSpPr>
            <p:spPr>
              <a:xfrm>
                <a:off x="5595972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46513F-BC0E-4DFB-98F1-8CECBC6FC03F}"/>
                  </a:ext>
                </a:extLst>
              </p:cNvPr>
              <p:cNvSpPr txBox="1"/>
              <p:nvPr/>
            </p:nvSpPr>
            <p:spPr>
              <a:xfrm>
                <a:off x="3405353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49D162-3B21-4BB4-966C-CC45E970B2B4}"/>
                  </a:ext>
                </a:extLst>
              </p:cNvPr>
              <p:cNvSpPr txBox="1"/>
              <p:nvPr/>
            </p:nvSpPr>
            <p:spPr>
              <a:xfrm>
                <a:off x="4541954" y="471384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76CB1-5960-46F0-9FCF-2C99223556BE}"/>
                  </a:ext>
                </a:extLst>
              </p:cNvPr>
              <p:cNvSpPr txBox="1"/>
              <p:nvPr/>
            </p:nvSpPr>
            <p:spPr>
              <a:xfrm>
                <a:off x="6678258" y="2491409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363E33-A14E-4E52-8124-D0F94A5E79E9}"/>
                  </a:ext>
                </a:extLst>
              </p:cNvPr>
              <p:cNvSpPr txBox="1"/>
              <p:nvPr/>
            </p:nvSpPr>
            <p:spPr>
              <a:xfrm>
                <a:off x="3401798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255C3E-618A-4D3C-9893-1E8A0F7B5B12}"/>
                  </a:ext>
                </a:extLst>
              </p:cNvPr>
              <p:cNvSpPr txBox="1"/>
              <p:nvPr/>
            </p:nvSpPr>
            <p:spPr>
              <a:xfrm>
                <a:off x="561846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7CEB42-3214-45B6-86E2-CE5DDCCB28F5}"/>
                  </a:ext>
                </a:extLst>
              </p:cNvPr>
              <p:cNvSpPr txBox="1"/>
              <p:nvPr/>
            </p:nvSpPr>
            <p:spPr>
              <a:xfrm>
                <a:off x="4418204" y="5723001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7DB72-7B65-4FE1-AC43-66AC99748294}"/>
                  </a:ext>
                </a:extLst>
              </p:cNvPr>
              <p:cNvSpPr txBox="1"/>
              <p:nvPr/>
            </p:nvSpPr>
            <p:spPr>
              <a:xfrm>
                <a:off x="6785116" y="3500570"/>
                <a:ext cx="834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0.004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595FA-3CF8-42F6-B139-54C3950FC5A4}"/>
                  </a:ext>
                </a:extLst>
              </p:cNvPr>
              <p:cNvSpPr txBox="1"/>
              <p:nvPr/>
            </p:nvSpPr>
            <p:spPr>
              <a:xfrm>
                <a:off x="5588965" y="57230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C1CE9B-7C47-41D0-B3BC-935EAFF07A6B}"/>
                  </a:ext>
                </a:extLst>
              </p:cNvPr>
              <p:cNvSpPr txBox="1"/>
              <p:nvPr/>
            </p:nvSpPr>
            <p:spPr>
              <a:xfrm>
                <a:off x="6633462" y="4686301"/>
                <a:ext cx="92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-0.188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4DDB30-D64C-490A-A696-364EF1CE7B3B}"/>
              </a:ext>
            </a:extLst>
          </p:cNvPr>
          <p:cNvSpPr txBox="1"/>
          <p:nvPr/>
        </p:nvSpPr>
        <p:spPr>
          <a:xfrm>
            <a:off x="8202854" y="3270043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positive high impact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5E6B7-1058-4637-96BB-02500EA55F54}"/>
              </a:ext>
            </a:extLst>
          </p:cNvPr>
          <p:cNvSpPr txBox="1"/>
          <p:nvPr/>
        </p:nvSpPr>
        <p:spPr>
          <a:xfrm>
            <a:off x="8202854" y="3696670"/>
            <a:ext cx="247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positive low impact</a:t>
            </a:r>
          </a:p>
        </p:txBody>
      </p:sp>
    </p:spTree>
    <p:extLst>
      <p:ext uri="{BB962C8B-B14F-4D97-AF65-F5344CB8AC3E}">
        <p14:creationId xmlns:p14="http://schemas.microsoft.com/office/powerpoint/2010/main" val="397933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9F340-6F84-4E06-95CF-45A916E0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664274"/>
            <a:ext cx="9144000" cy="44173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Types by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BEA1E-8263-42F3-A20A-1EBC68B0AB5B}"/>
              </a:ext>
            </a:extLst>
          </p:cNvPr>
          <p:cNvSpPr txBox="1"/>
          <p:nvPr/>
        </p:nvSpPr>
        <p:spPr>
          <a:xfrm>
            <a:off x="4155692" y="5496807"/>
            <a:ext cx="525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Number of varieties of Wines available in each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location is represented by the radius of the hot-spots</a:t>
            </a:r>
          </a:p>
        </p:txBody>
      </p:sp>
    </p:spTree>
    <p:extLst>
      <p:ext uri="{BB962C8B-B14F-4D97-AF65-F5344CB8AC3E}">
        <p14:creationId xmlns:p14="http://schemas.microsoft.com/office/powerpoint/2010/main" val="383544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56E5-E7BF-4226-A901-3D99C298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1E7E3-BEB5-4DA3-93A7-2A111689D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53" y="1760470"/>
            <a:ext cx="4878334" cy="40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0B587-CDDE-455F-B2E0-027260E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9613"/>
          </a:xfrm>
        </p:spPr>
        <p:txBody>
          <a:bodyPr/>
          <a:lstStyle/>
          <a:p>
            <a:r>
              <a:rPr lang="en-US" dirty="0"/>
              <a:t>Wine Ratings by Climate and Soil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DD8FF-FB06-4482-A375-6BEC8E6E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4" y="1474950"/>
            <a:ext cx="3657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9C594-A8B0-4AE0-97E8-33120CC49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8" y="1295118"/>
            <a:ext cx="36576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4B8D8-503D-4593-81C1-67843BFB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74" y="3913350"/>
            <a:ext cx="36576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AB14-EE40-424F-ACD0-55C23EAB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9" y="4072410"/>
            <a:ext cx="3657600" cy="2438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4C5635-11CB-473B-B745-1AC8D81A0401}"/>
              </a:ext>
            </a:extLst>
          </p:cNvPr>
          <p:cNvSpPr/>
          <p:nvPr/>
        </p:nvSpPr>
        <p:spPr>
          <a:xfrm>
            <a:off x="3630168" y="2044926"/>
            <a:ext cx="603504" cy="129844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2BF90-DC2E-4AEF-B628-A13FCFE80C29}"/>
              </a:ext>
            </a:extLst>
          </p:cNvPr>
          <p:cNvSpPr txBox="1"/>
          <p:nvPr/>
        </p:nvSpPr>
        <p:spPr>
          <a:xfrm>
            <a:off x="2361872" y="1733468"/>
            <a:ext cx="1268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Temperature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6-12°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B2E18-3F0E-47AA-8B3F-293A1E30FDCF}"/>
              </a:ext>
            </a:extLst>
          </p:cNvPr>
          <p:cNvSpPr txBox="1"/>
          <p:nvPr/>
        </p:nvSpPr>
        <p:spPr>
          <a:xfrm>
            <a:off x="4321988" y="5291610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Soil pH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5.5-8.5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58B53D-046C-4905-85B6-FA639343F9F0}"/>
              </a:ext>
            </a:extLst>
          </p:cNvPr>
          <p:cNvSpPr/>
          <p:nvPr/>
        </p:nvSpPr>
        <p:spPr>
          <a:xfrm>
            <a:off x="7351776" y="1779804"/>
            <a:ext cx="831244" cy="1182852"/>
          </a:xfrm>
          <a:prstGeom prst="roundRect">
            <a:avLst/>
          </a:prstGeom>
          <a:solidFill>
            <a:srgbClr val="0070C0">
              <a:alpha val="4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CEACC5-4479-4055-8CAF-85A82FE88DC5}"/>
              </a:ext>
            </a:extLst>
          </p:cNvPr>
          <p:cNvSpPr/>
          <p:nvPr/>
        </p:nvSpPr>
        <p:spPr>
          <a:xfrm>
            <a:off x="3214545" y="4700016"/>
            <a:ext cx="1019127" cy="914400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CF9E9-1A08-49C1-88B9-92083A6FAB75}"/>
              </a:ext>
            </a:extLst>
          </p:cNvPr>
          <p:cNvSpPr txBox="1"/>
          <p:nvPr/>
        </p:nvSpPr>
        <p:spPr>
          <a:xfrm>
            <a:off x="8752826" y="265757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Optimal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Precipitation 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Range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200-800 mm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020636-BF3A-4B3D-A90C-96BC4D58C35D}"/>
              </a:ext>
            </a:extLst>
          </p:cNvPr>
          <p:cNvSpPr/>
          <p:nvPr/>
        </p:nvSpPr>
        <p:spPr>
          <a:xfrm>
            <a:off x="7733699" y="4538479"/>
            <a:ext cx="1263997" cy="9144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01617-66E2-4581-AD4E-7273B7C28144}"/>
              </a:ext>
            </a:extLst>
          </p:cNvPr>
          <p:cNvSpPr txBox="1"/>
          <p:nvPr/>
        </p:nvSpPr>
        <p:spPr>
          <a:xfrm>
            <a:off x="8887968" y="5235101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Optimal 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Soil Moisture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Range</a:t>
            </a:r>
          </a:p>
          <a:p>
            <a:r>
              <a:rPr lang="en-US" sz="1200" b="1" dirty="0">
                <a:solidFill>
                  <a:schemeClr val="accent3"/>
                </a:solidFill>
              </a:rPr>
              <a:t>0.15-0.37</a:t>
            </a:r>
          </a:p>
        </p:txBody>
      </p:sp>
    </p:spTree>
    <p:extLst>
      <p:ext uri="{BB962C8B-B14F-4D97-AF65-F5344CB8AC3E}">
        <p14:creationId xmlns:p14="http://schemas.microsoft.com/office/powerpoint/2010/main" val="169684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E31E61-3CCD-4C6D-8B85-3E0ED8DDE471}"/>
              </a:ext>
            </a:extLst>
          </p:cNvPr>
          <p:cNvSpPr/>
          <p:nvPr/>
        </p:nvSpPr>
        <p:spPr>
          <a:xfrm>
            <a:off x="770709" y="1235582"/>
            <a:ext cx="10202091" cy="41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How do I pick a bottle of wine?</a:t>
            </a:r>
          </a:p>
          <a:p>
            <a:pPr algn="ctr"/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000" dirty="0"/>
              <a:t>Location – </a:t>
            </a:r>
            <a:r>
              <a:rPr lang="en-US" sz="3000" b="1" dirty="0">
                <a:solidFill>
                  <a:srgbClr val="FF0000"/>
                </a:solidFill>
              </a:rPr>
              <a:t>does not affect prices or rating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Rating – </a:t>
            </a:r>
            <a:r>
              <a:rPr lang="en-US" sz="3000" b="1" dirty="0">
                <a:solidFill>
                  <a:srgbClr val="FF0000"/>
                </a:solidFill>
              </a:rPr>
              <a:t>does not affect price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Climate/Soil - </a:t>
            </a:r>
            <a:r>
              <a:rPr lang="en-US" sz="3000" b="1" dirty="0">
                <a:solidFill>
                  <a:srgbClr val="FF0000"/>
                </a:solidFill>
              </a:rPr>
              <a:t>determines grape growing location</a:t>
            </a:r>
          </a:p>
          <a:p>
            <a:pPr algn="ctr">
              <a:lnSpc>
                <a:spcPct val="150000"/>
              </a:lnSpc>
            </a:pPr>
            <a:r>
              <a:rPr lang="en-US" sz="3000" dirty="0"/>
              <a:t>Price – </a:t>
            </a:r>
            <a:r>
              <a:rPr lang="en-US" sz="3000" b="1" dirty="0">
                <a:solidFill>
                  <a:srgbClr val="FF0000"/>
                </a:solidFill>
              </a:rPr>
              <a:t>lots of really good inexpensive wines</a:t>
            </a:r>
          </a:p>
        </p:txBody>
      </p:sp>
    </p:spTree>
    <p:extLst>
      <p:ext uri="{BB962C8B-B14F-4D97-AF65-F5344CB8AC3E}">
        <p14:creationId xmlns:p14="http://schemas.microsoft.com/office/powerpoint/2010/main" val="108268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459</Words>
  <Application>Microsoft Office PowerPoint</Application>
  <PresentationFormat>Widescreen</PresentationFormat>
  <Paragraphs>163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Franklin Gothic Book</vt:lpstr>
      <vt:lpstr>Georgia</vt:lpstr>
      <vt:lpstr>Wingdings</vt:lpstr>
      <vt:lpstr>Crop</vt:lpstr>
      <vt:lpstr>Wine-o-mania</vt:lpstr>
      <vt:lpstr>PowerPoint Presentation</vt:lpstr>
      <vt:lpstr>Price Distribution</vt:lpstr>
      <vt:lpstr>Price and Overall Rating </vt:lpstr>
      <vt:lpstr>Rating and locating</vt:lpstr>
      <vt:lpstr>Wine Types by Location</vt:lpstr>
      <vt:lpstr>Price Country</vt:lpstr>
      <vt:lpstr>Wine Ratings by Climate and Soil</vt:lpstr>
      <vt:lpstr>PowerPoint Presentation</vt:lpstr>
      <vt:lpstr>PowerPoint Presentation</vt:lpstr>
      <vt:lpstr>PowerPoint Presentation</vt:lpstr>
      <vt:lpstr>Data Source </vt:lpstr>
      <vt:lpstr>Rating and location</vt:lpstr>
      <vt:lpstr>Price and Overall Rating </vt:lpstr>
      <vt:lpstr>Price and Overall Rating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Wine-o-mania</dc:title>
  <dc:creator>Diamond Williams</dc:creator>
  <cp:lastModifiedBy>Mitra, Saurav</cp:lastModifiedBy>
  <cp:revision>32</cp:revision>
  <dcterms:created xsi:type="dcterms:W3CDTF">2019-03-27T00:22:34Z</dcterms:created>
  <dcterms:modified xsi:type="dcterms:W3CDTF">2019-03-29T15:19:00Z</dcterms:modified>
</cp:coreProperties>
</file>